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9" r:id="rId2"/>
    <p:sldId id="288" r:id="rId3"/>
    <p:sldId id="29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A0C8A-1D3C-4B7B-9F19-7EC6E41194D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E0DF-F4F0-41C4-AD15-13032DE5E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RZF survey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2E0DF-F4F0-41C4-AD15-13032DE5E7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2E0DF-F4F0-41C4-AD15-13032DE5E7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BA61A-9633-4997-92D6-2278318BA1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08A83-6596-4C15-8B9B-E324C76C53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9FE70-693A-4A12-B50C-ABF4E15490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AA6BD4-1893-45C5-ACC4-F882BD2D7E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156291-31BB-4FA0-B668-EEBF0197F3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D7CA7D-655A-49DB-B91B-38398446D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49DC36-1610-44C4-AF28-4C1DA84381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8E716-30B0-4F66-8410-4DB0E42DA6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A84C-27FA-4052-AD5C-A920FC77A8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7B499-2AD1-4D8B-8FE1-01BD0EAD32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2CE6-6127-4D00-94A8-C55A7B34B1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EE5BF-28D9-4AA9-A8D8-8D28823C48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0444-7CD1-418E-A7C5-908E0CAC31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1342C-E160-4614-8A40-A6D8C3F96A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0E4FD-F364-4A54-B9FD-18A59D670F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aseline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aseline="0"/>
            </a:lvl1pPr>
          </a:lstStyle>
          <a:p>
            <a:fld id="{62F457DE-FD25-4576-9A34-D41C8FE8F2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1714512"/>
          </a:xfrm>
        </p:spPr>
        <p:txBody>
          <a:bodyPr/>
          <a:lstStyle/>
          <a:p>
            <a:r>
              <a:rPr lang="en-US" sz="1400" b="1" dirty="0" smtClean="0">
                <a:latin typeface="Century Schoolbook" pitchFamily="18" charset="0"/>
              </a:rPr>
              <a:t>Objects</a:t>
            </a:r>
            <a:r>
              <a:rPr lang="en-US" sz="1400" b="1" baseline="30000" dirty="0" smtClean="0">
                <a:latin typeface="Century Schoolbook" pitchFamily="18" charset="0"/>
              </a:rPr>
              <a:t> </a:t>
            </a:r>
            <a:r>
              <a:rPr lang="en-US" sz="1400" b="1" dirty="0" smtClean="0">
                <a:latin typeface="Century Schoolbook" pitchFamily="18" charset="0"/>
              </a:rPr>
              <a:t>with USS</a:t>
            </a:r>
            <a:r>
              <a:rPr lang="en-US" sz="1400" b="1" baseline="30000" dirty="0" smtClean="0">
                <a:latin typeface="Century Schoolbook" pitchFamily="18" charset="0"/>
              </a:rPr>
              <a:t> </a:t>
            </a:r>
            <a:r>
              <a:rPr lang="en-US" sz="1400" b="1" dirty="0" smtClean="0">
                <a:latin typeface="Century Schoolbook" pitchFamily="18" charset="0"/>
              </a:rPr>
              <a:t>(ultra</a:t>
            </a:r>
            <a:r>
              <a:rPr lang="en-US" sz="1400" b="1" baseline="30000" dirty="0" smtClean="0">
                <a:latin typeface="Century Schoolbook" pitchFamily="18" charset="0"/>
              </a:rPr>
              <a:t> </a:t>
            </a:r>
            <a:r>
              <a:rPr lang="en-US" sz="1400" b="1" dirty="0" smtClean="0">
                <a:latin typeface="Century Schoolbook" pitchFamily="18" charset="0"/>
              </a:rPr>
              <a:t>steep spectra), which are the main indicator for finding possible candidates for distant galaxies, obtained as a result of a</a:t>
            </a:r>
            <a:r>
              <a:rPr lang="ru-RU" sz="1400" b="1" dirty="0" smtClean="0">
                <a:latin typeface="Century Schoolbook" pitchFamily="18" charset="0"/>
              </a:rPr>
              <a:t> </a:t>
            </a:r>
            <a:r>
              <a:rPr lang="en-US" sz="1400" b="1" dirty="0" smtClean="0">
                <a:latin typeface="Century Schoolbook" pitchFamily="18" charset="0"/>
              </a:rPr>
              <a:t> deep survey of the sky in the range </a:t>
            </a:r>
            <a:br>
              <a:rPr lang="en-US" sz="1400" b="1" dirty="0" smtClean="0">
                <a:latin typeface="Century Schoolbook" pitchFamily="18" charset="0"/>
              </a:rPr>
            </a:br>
            <a:r>
              <a:rPr lang="en-US" sz="1400" b="1" dirty="0" smtClean="0">
                <a:latin typeface="Century Schoolbook" pitchFamily="18" charset="0"/>
              </a:rPr>
              <a:t>0</a:t>
            </a:r>
            <a:r>
              <a:rPr lang="en-US" sz="1400" b="1" baseline="30000" dirty="0" smtClean="0">
                <a:latin typeface="Century Schoolbook" pitchFamily="18" charset="0"/>
              </a:rPr>
              <a:t>h</a:t>
            </a:r>
            <a:r>
              <a:rPr lang="en-US" sz="1400" b="1" dirty="0" smtClean="0">
                <a:latin typeface="Century Schoolbook" pitchFamily="18" charset="0"/>
              </a:rPr>
              <a:t> ≤ RA ≤ 24</a:t>
            </a:r>
            <a:r>
              <a:rPr lang="en-US" sz="1400" b="1" baseline="30000" dirty="0" smtClean="0">
                <a:latin typeface="Century Schoolbook" pitchFamily="18" charset="0"/>
              </a:rPr>
              <a:t>h</a:t>
            </a:r>
            <a:r>
              <a:rPr lang="en-US" sz="1400" b="1" dirty="0" smtClean="0">
                <a:latin typeface="Century Schoolbook" pitchFamily="18" charset="0"/>
              </a:rPr>
              <a:t>, 40.5</a:t>
            </a:r>
            <a:r>
              <a:rPr lang="en-US" sz="1400" b="1" baseline="30000" dirty="0" smtClean="0">
                <a:latin typeface="Century Schoolbook" pitchFamily="18" charset="0"/>
              </a:rPr>
              <a:t>°</a:t>
            </a:r>
            <a:r>
              <a:rPr lang="en-US" sz="1400" b="1" dirty="0" smtClean="0">
                <a:latin typeface="Century Schoolbook" pitchFamily="18" charset="0"/>
              </a:rPr>
              <a:t> ≤  DEC ≤ 42.5</a:t>
            </a:r>
            <a:r>
              <a:rPr lang="en-US" sz="1400" b="1" baseline="30000" dirty="0" smtClean="0">
                <a:latin typeface="Century Schoolbook" pitchFamily="18" charset="0"/>
              </a:rPr>
              <a:t>°</a:t>
            </a:r>
            <a:r>
              <a:rPr lang="en-US" sz="1400" b="1" dirty="0" smtClean="0">
                <a:latin typeface="Century Schoolbook" pitchFamily="18" charset="0"/>
              </a:rPr>
              <a:t> on   a radio telescope RATAN-600 at a</a:t>
            </a:r>
            <a:r>
              <a:rPr lang="en-US" sz="1400" b="1" baseline="30000" dirty="0" smtClean="0">
                <a:latin typeface="Century Schoolbook" pitchFamily="18" charset="0"/>
              </a:rPr>
              <a:t> </a:t>
            </a:r>
            <a:r>
              <a:rPr lang="en-US" sz="1400" b="1" dirty="0" smtClean="0">
                <a:latin typeface="Century Schoolbook" pitchFamily="18" charset="0"/>
              </a:rPr>
              <a:t>wavelength 7.6 cm. </a:t>
            </a:r>
            <a:br>
              <a:rPr lang="en-US" sz="1400" b="1" dirty="0" smtClean="0">
                <a:latin typeface="Century Schoolbook" pitchFamily="18" charset="0"/>
              </a:rPr>
            </a:br>
            <a:r>
              <a:rPr lang="en-US" sz="1400" b="1" dirty="0" smtClean="0">
                <a:latin typeface="Century Schoolbook" pitchFamily="18" charset="0"/>
              </a:rPr>
              <a:t>In the central section of the scan ± 2 ′ out of 448 detected objects, 69 sources turned out to be ultra steep spectra(α&lt; -1.1. S ≈ </a:t>
            </a:r>
            <a:r>
              <a:rPr lang="en-US" sz="1400" b="1" dirty="0" err="1" smtClean="0">
                <a:latin typeface="Century Schoolbook" pitchFamily="18" charset="0"/>
              </a:rPr>
              <a:t>ν</a:t>
            </a:r>
            <a:r>
              <a:rPr lang="en-US" sz="1400" b="1" baseline="30000" dirty="0" err="1" smtClean="0">
                <a:latin typeface="Century Schoolbook" pitchFamily="18" charset="0"/>
              </a:rPr>
              <a:t>α</a:t>
            </a:r>
            <a:r>
              <a:rPr lang="en-US" sz="1400" b="1" dirty="0" smtClean="0">
                <a:latin typeface="Century Schoolbook" pitchFamily="18" charset="0"/>
              </a:rPr>
              <a:t> ) with relatively low-densities S </a:t>
            </a:r>
            <a:r>
              <a:rPr lang="en-US" sz="1400" b="1" baseline="-25000" dirty="0" smtClean="0">
                <a:latin typeface="Century Schoolbook" pitchFamily="18" charset="0"/>
              </a:rPr>
              <a:t>3940MHz, median</a:t>
            </a:r>
            <a:r>
              <a:rPr lang="en-US" sz="1400" b="1" dirty="0" smtClean="0">
                <a:latin typeface="Century Schoolbook" pitchFamily="18" charset="0"/>
              </a:rPr>
              <a:t> = 5.8 </a:t>
            </a:r>
            <a:r>
              <a:rPr lang="en-US" sz="1400" b="1" dirty="0" err="1" smtClean="0">
                <a:latin typeface="Century Schoolbook" pitchFamily="18" charset="0"/>
              </a:rPr>
              <a:t>mJy</a:t>
            </a:r>
            <a:r>
              <a:rPr lang="en-US" sz="1400" b="1" dirty="0" smtClean="0">
                <a:latin typeface="Century Schoolbook" pitchFamily="18" charset="0"/>
              </a:rPr>
              <a:t> and S</a:t>
            </a:r>
            <a:r>
              <a:rPr lang="en-US" sz="1400" b="1" baseline="-25000" dirty="0" smtClean="0">
                <a:latin typeface="Century Schoolbook" pitchFamily="18" charset="0"/>
              </a:rPr>
              <a:t>1400MHz, median</a:t>
            </a:r>
            <a:r>
              <a:rPr lang="en-US" sz="1400" b="1" dirty="0" smtClean="0">
                <a:latin typeface="Century Schoolbook" pitchFamily="18" charset="0"/>
              </a:rPr>
              <a:t> = 20.8 </a:t>
            </a:r>
            <a:r>
              <a:rPr lang="en-US" sz="1400" b="1" dirty="0" err="1" smtClean="0">
                <a:latin typeface="Century Schoolbook" pitchFamily="18" charset="0"/>
              </a:rPr>
              <a:t>mJy</a:t>
            </a:r>
            <a:endParaRPr lang="ru-RU" sz="1400" b="1" dirty="0">
              <a:latin typeface="Century Schoolbook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9" y="571480"/>
            <a:ext cx="1357321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48442" y="54764"/>
            <a:ext cx="869853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Objects with ultra steep spectra in the central section of RATAN Zenith Field(RZF) survey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Yu.N.Pariiskii</a:t>
            </a:r>
            <a:r>
              <a:rPr lang="en-US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u="sng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A.V. Temirova</a:t>
            </a:r>
            <a:r>
              <a:rPr lang="en-US" u="sng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T.A.Semenova</a:t>
            </a:r>
            <a:r>
              <a:rPr lang="en-US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en-US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N.N.Bursov</a:t>
            </a:r>
            <a:r>
              <a:rPr lang="en-US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St.Petersburg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Branch of SAO RAS, St. Petersburg, Russia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 SAO RAS,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Nizhnii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Arkhyz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Russia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adelina_temirova@mail.ru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6" descr="S1400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071810"/>
            <a:ext cx="32147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14686"/>
            <a:ext cx="292895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928794" y="3214686"/>
            <a:ext cx="500066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28794" y="3000372"/>
            <a:ext cx="543739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N=448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5357818" y="3236334"/>
            <a:ext cx="500066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N=27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143636" y="3329419"/>
            <a:ext cx="332142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285720" y="5689897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latin typeface="Century Schoolbook" pitchFamily="18" charset="0"/>
              </a:rPr>
              <a:t>Distribution spectral indices for 448 objects in the RZF survey</a:t>
            </a:r>
            <a:endParaRPr lang="ru-RU" sz="1200" baseline="0" dirty="0">
              <a:latin typeface="Century Schoolbook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68" y="564357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latin typeface="Century Schoolbook" pitchFamily="18" charset="0"/>
              </a:rPr>
              <a:t> Dependence of spectral indices at 3940MHz on the flux density for   27 objects</a:t>
            </a:r>
            <a:endParaRPr lang="ru-RU" sz="1200" baseline="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43702" y="3214686"/>
            <a:ext cx="21431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entury Schoolbook" pitchFamily="18" charset="0"/>
              </a:rPr>
              <a:t>For 27 objects with USS spectra for which stellar values in different filters are known (SDSS), photometric </a:t>
            </a:r>
            <a:r>
              <a:rPr lang="en-US" sz="2400" dirty="0" err="1" smtClean="0">
                <a:latin typeface="Century Schoolbook" pitchFamily="18" charset="0"/>
              </a:rPr>
              <a:t>redshifts</a:t>
            </a:r>
            <a:r>
              <a:rPr lang="en-US" sz="2400" dirty="0" smtClean="0">
                <a:latin typeface="Century Schoolbook" pitchFamily="18" charset="0"/>
              </a:rPr>
              <a:t> and their radio luminosity at frequencies of 1400 and 3940 MHz are determined</a:t>
            </a:r>
            <a:endParaRPr lang="ru-RU" sz="24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571480"/>
            <a:ext cx="3286148" cy="220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876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857752" y="300037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latin typeface="Century Schoolbook" pitchFamily="18" charset="0"/>
              </a:rPr>
              <a:t>Distribution of the logarithm of radio luminosities of 27 USS objects at 1400 MHz, log(1400 MHz, median=27.06W/Hz</a:t>
            </a:r>
            <a:r>
              <a:rPr lang="ru-RU" sz="1200" baseline="0" dirty="0" smtClean="0">
                <a:latin typeface="Century Schoolbook" pitchFamily="18" charset="0"/>
              </a:rPr>
              <a:t>)</a:t>
            </a:r>
            <a:endParaRPr lang="ru-RU" sz="1200" baseline="0" dirty="0"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2910" y="614364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aseline="0" dirty="0" smtClean="0">
                <a:latin typeface="Century Schoolbook" pitchFamily="18" charset="0"/>
              </a:rPr>
              <a:t>Dependence of log L(1400MHz), (L in W/Hz) on </a:t>
            </a:r>
            <a:r>
              <a:rPr lang="en-US" sz="1200" baseline="0" dirty="0" err="1" smtClean="0">
                <a:latin typeface="Century Schoolbook" pitchFamily="18" charset="0"/>
              </a:rPr>
              <a:t>redshift</a:t>
            </a:r>
            <a:r>
              <a:rPr lang="en-US" sz="1200" baseline="0" dirty="0" smtClean="0">
                <a:latin typeface="Century Schoolbook" pitchFamily="18" charset="0"/>
              </a:rPr>
              <a:t> </a:t>
            </a:r>
            <a:r>
              <a:rPr lang="en-US" sz="1200" baseline="0" dirty="0" err="1" smtClean="0">
                <a:latin typeface="Century Schoolbook" pitchFamily="18" charset="0"/>
              </a:rPr>
              <a:t>Zph</a:t>
            </a:r>
            <a:endParaRPr lang="ru-RU" sz="1200" baseline="0" dirty="0">
              <a:latin typeface="Century Schoolbook" pitchFamily="18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14290"/>
            <a:ext cx="33718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714751"/>
            <a:ext cx="3357586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4714876" y="6072206"/>
            <a:ext cx="3498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0" dirty="0" smtClean="0">
                <a:latin typeface="Century Schoolbook" pitchFamily="18" charset="0"/>
              </a:rPr>
              <a:t>Dependence of log L(1400),(L in W/Hz</a:t>
            </a:r>
            <a:r>
              <a:rPr lang="ru-RU" sz="1200" baseline="0" dirty="0" smtClean="0">
                <a:latin typeface="Century Schoolbook" pitchFamily="18" charset="0"/>
              </a:rPr>
              <a:t>)</a:t>
            </a:r>
            <a:r>
              <a:rPr lang="en-US" sz="1200" baseline="0" dirty="0" smtClean="0">
                <a:latin typeface="Century Schoolbook" pitchFamily="18" charset="0"/>
              </a:rPr>
              <a:t> on m(r)</a:t>
            </a:r>
          </a:p>
          <a:p>
            <a:pPr algn="ctr"/>
            <a:r>
              <a:rPr lang="en-US" sz="1200" baseline="0" dirty="0" smtClean="0">
                <a:latin typeface="Century Schoolbook" pitchFamily="18" charset="0"/>
              </a:rPr>
              <a:t>for 19 galaxies </a:t>
            </a:r>
          </a:p>
          <a:p>
            <a:r>
              <a:rPr lang="en-US" sz="1200" baseline="0" dirty="0" smtClean="0">
                <a:latin typeface="Century Schoolbook" pitchFamily="18" charset="0"/>
              </a:rPr>
              <a:t>  </a:t>
            </a:r>
            <a:endParaRPr lang="ru-RU" sz="1200" baseline="0" dirty="0">
              <a:latin typeface="Century Schoolboo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14290"/>
            <a:ext cx="1955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0" dirty="0" smtClean="0"/>
              <a:t>(</a:t>
            </a:r>
            <a:r>
              <a:rPr lang="en-US" baseline="0" dirty="0" err="1" smtClean="0"/>
              <a:t>Miley</a:t>
            </a:r>
            <a:r>
              <a:rPr lang="en-US" baseline="0" dirty="0" smtClean="0"/>
              <a:t> and De </a:t>
            </a:r>
            <a:r>
              <a:rPr lang="en-US" baseline="0" dirty="0" err="1" smtClean="0"/>
              <a:t>Breuck</a:t>
            </a:r>
            <a:r>
              <a:rPr lang="en-US" baseline="0" dirty="0" smtClean="0"/>
              <a:t>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1000108"/>
            <a:ext cx="4429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latin typeface="Century Schoolbook" pitchFamily="18" charset="0"/>
              </a:rPr>
              <a:t>According to the SDSS (DR12) digital optical</a:t>
            </a:r>
          </a:p>
          <a:p>
            <a:r>
              <a:rPr lang="en-US" baseline="0" dirty="0" smtClean="0">
                <a:latin typeface="Century Schoolbook" pitchFamily="18" charset="0"/>
              </a:rPr>
              <a:t> survey, using the radio maps of the NVSS and FIRST catalogs, optical identification of objects was</a:t>
            </a:r>
          </a:p>
          <a:p>
            <a:r>
              <a:rPr lang="en-US" baseline="0" dirty="0" smtClean="0">
                <a:latin typeface="Century Schoolbook" pitchFamily="18" charset="0"/>
              </a:rPr>
              <a:t> carried out. Our sample of  19 galaxies and</a:t>
            </a:r>
          </a:p>
          <a:p>
            <a:r>
              <a:rPr lang="en-US" baseline="0" dirty="0" smtClean="0">
                <a:latin typeface="Century Schoolbook" pitchFamily="18" charset="0"/>
              </a:rPr>
              <a:t> 8 star-like objects mainly belongs to the category</a:t>
            </a:r>
          </a:p>
          <a:p>
            <a:r>
              <a:rPr lang="en-US" baseline="0" dirty="0" smtClean="0">
                <a:latin typeface="Century Schoolbook" pitchFamily="18" charset="0"/>
              </a:rPr>
              <a:t> of nearby galaxies (N = 12) with </a:t>
            </a:r>
          </a:p>
          <a:p>
            <a:r>
              <a:rPr lang="en-US" baseline="0" dirty="0" smtClean="0">
                <a:latin typeface="Century Schoolbook" pitchFamily="18" charset="0"/>
              </a:rPr>
              <a:t>Z ph, gal, mean = 0.27 ± 0.01, found in λ= 7.6 cm.</a:t>
            </a:r>
          </a:p>
          <a:p>
            <a:r>
              <a:rPr lang="en-US" baseline="0" dirty="0" smtClean="0">
                <a:latin typeface="Century Schoolbook" pitchFamily="18" charset="0"/>
              </a:rPr>
              <a:t>These radio sources are  either located in the dense</a:t>
            </a:r>
          </a:p>
          <a:p>
            <a:r>
              <a:rPr lang="en-US" baseline="0" dirty="0" smtClean="0">
                <a:latin typeface="Century Schoolbook" pitchFamily="18" charset="0"/>
              </a:rPr>
              <a:t> intergalactic media of rich clusters of galaxies or are confined  within their host galaxies</a:t>
            </a:r>
            <a:endParaRPr lang="ru-RU" baseline="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20" y="500042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The radio luminosity vary in the range 1.51x10</a:t>
            </a:r>
            <a:r>
              <a:rPr lang="en-US" sz="2000" baseline="30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≤ L</a:t>
            </a:r>
            <a:r>
              <a:rPr lang="en-US" sz="2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1400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≤ 5.17x10</a:t>
            </a:r>
            <a:r>
              <a:rPr lang="en-US" sz="2000" baseline="30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27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W/Hz ,  L</a:t>
            </a:r>
            <a:r>
              <a:rPr lang="en-US" sz="2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1400MHz,median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~ 4.25 x 10</a:t>
            </a:r>
            <a:r>
              <a:rPr lang="en-US" sz="2000" baseline="30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26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W/Hz</a:t>
            </a:r>
          </a:p>
          <a:p>
            <a:pPr lvl="0" algn="just"/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10 galaxies with radio luminosities L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1400 </a:t>
            </a:r>
            <a:r>
              <a:rPr kumimoji="0" lang="ru-RU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МГц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≥ 10</a:t>
            </a:r>
            <a:r>
              <a:rPr kumimoji="0" lang="en-US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26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W/Hz can be attributed to FR II type , of which 4 sources  with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n-US" sz="200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, gal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&gt; 0.5 can be considered as possible candidates for radio-loud active nuclei galaxies (AGNs).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The only one galaxy with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radio luminosity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-30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1400 </a:t>
            </a:r>
            <a:r>
              <a:rPr lang="ru-RU" sz="2000" baseline="-30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МГц</a:t>
            </a:r>
            <a:r>
              <a:rPr lang="en-US" sz="2000" baseline="-30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= 1.51x10</a:t>
            </a:r>
            <a:r>
              <a:rPr lang="en-US" sz="2000" baseline="3000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W/Hz is the rare type FR I. The remaining 8 objects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baseline="0" dirty="0" smtClean="0">
                <a:latin typeface="Century Schoolbook" pitchFamily="18" charset="0"/>
              </a:rPr>
              <a:t>intermediate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luminosities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are objects of mixed type  FR I− FR II.</a:t>
            </a:r>
          </a:p>
          <a:p>
            <a:pPr lvl="0" algn="ctr"/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Nine of sources have Megahertz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Peaked </a:t>
            </a:r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Spectra (MGP), suggesting which that may be High-Z Radio Galaxies ( HZRG). </a:t>
            </a:r>
          </a:p>
          <a:p>
            <a:pPr lvl="0" algn="ctr"/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Objects with unresolved radio morphologies could include Compact Steep Spectrum and GPS (Gigahertz Peaked Spectrum) objects, which may be galaxies located in an early of their evolution toward becoming larges-scale radio sources. Found 2 GPS) objects . </a:t>
            </a:r>
          </a:p>
          <a:p>
            <a:pPr lvl="0" algn="just"/>
            <a:r>
              <a:rPr lang="en-US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Since most of the radio sources remain unresolved in NVSS and FIRST images observations with higher resolution are required.</a:t>
            </a:r>
            <a:r>
              <a:rPr lang="ru-RU" sz="2000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endParaRPr lang="en-US" sz="2000" baseline="0" dirty="0" smtClean="0">
              <a:latin typeface="Century Schoolbook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5786454"/>
            <a:ext cx="4366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err="1" smtClean="0">
                <a:latin typeface="Century Schoolbook" pitchFamily="18" charset="0"/>
              </a:rPr>
              <a:t>Pariiskii</a:t>
            </a:r>
            <a:r>
              <a:rPr lang="en-US" baseline="0" dirty="0" smtClean="0">
                <a:latin typeface="Century Schoolbook" pitchFamily="18" charset="0"/>
              </a:rPr>
              <a:t> et.al. Astronomy Reports, 2019, v</a:t>
            </a:r>
            <a:r>
              <a:rPr lang="en-US" b="1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.63</a:t>
            </a:r>
            <a:r>
              <a:rPr lang="ru-RU" b="1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b="1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baseline="0" dirty="0" smtClean="0"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№3</a:t>
            </a:r>
            <a:endParaRPr lang="ru-RU" baseline="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498</Words>
  <Application>Microsoft Office PowerPoint</Application>
  <PresentationFormat>Экран (4:3)</PresentationFormat>
  <Paragraphs>36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Objects with USS (ultra steep spectra), which are the main indicator for finding possible candidates for distant galaxies, obtained as a result of a  deep survey of the sky in the range  0h ≤ RA ≤ 24h, 40.5° ≤  DEC ≤ 42.5° on   a radio telescope RATAN-600 at a wavelength 7.6 cm.  In the central section of the scan ± 2 ′ out of 448 detected objects, 69 sources turned out to be ultra steep spectra(α&lt; -1.1. S ≈ να ) with relatively low-densities S 3940MHz, median = 5.8 mJy and S1400MHz, median = 20.8 mJy</vt:lpstr>
      <vt:lpstr>Слайд 2</vt:lpstr>
      <vt:lpstr>Слайд 3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ФИЗИЧЕСКИХ ХАРАКТЕРИСТИК ПОЛЯРНОЙ КОРОНАЛЬНОЙ ДЫРЫ НА СОЛНЦЕ В МИКРОВОЛНОВОМ ДИАПАЗОНЕ ДЛИН ВОЛН Голубчина О.А. СПб Ф САО РАН, г. Санкт-Петербург, Россия, golubchina_olga@mail.ru</dc:title>
  <dc:creator>г</dc:creator>
  <cp:lastModifiedBy>Admin</cp:lastModifiedBy>
  <cp:revision>291</cp:revision>
  <dcterms:created xsi:type="dcterms:W3CDTF">2021-02-05T14:18:51Z</dcterms:created>
  <dcterms:modified xsi:type="dcterms:W3CDTF">2021-09-15T21:35:49Z</dcterms:modified>
</cp:coreProperties>
</file>